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90" r:id="rId5"/>
    <p:sldId id="289" r:id="rId6"/>
    <p:sldId id="286" r:id="rId7"/>
    <p:sldId id="287" r:id="rId8"/>
    <p:sldId id="288" r:id="rId9"/>
    <p:sldId id="268" r:id="rId10"/>
    <p:sldId id="291" r:id="rId11"/>
    <p:sldId id="292" r:id="rId12"/>
    <p:sldId id="272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68" y="-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3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4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0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58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0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89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2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0C4F-6C26-4420-931A-2089E2028329}" type="datetimeFigureOut">
              <a:rPr lang="ru-RU" smtClean="0"/>
              <a:t>12.05.2022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7930-1729-4FAC-A970-3B06E2D5D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4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31592"/>
            <a:ext cx="5184576" cy="151426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2700" marR="5080" algn="ctr">
              <a:lnSpc>
                <a:spcPct val="110300"/>
              </a:lnSpc>
              <a:spcBef>
                <a:spcPts val="9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Постановление Правительства РФ от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30.04.2020 N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61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0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Неприменение постановления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68" y="813967"/>
            <a:ext cx="6624736" cy="3679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Порядок выдачи разрешения на закупку иностранного товара: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 Заявитель подает в Министерство заявку о выдаче разрешения (далее - заявка) через государственную информационную систему промышленности (далее - ГИСП).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В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заявке указываются, в частности, сведения о технических характеристиках закупаемого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товара,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также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стоимостные характеристики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закупаемого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товара.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3. В случае соответствия заявки требованиям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Порядка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ответственный департамент в течение 3 рабочих дней посредством ГИСП осуществляет сравнение и определение отличий параметров заявленного товара с параметрами продукции, находящейся в реестрах российской и евразийской промышленной продукции и имеющей схожие технические и эксплуатационные характеристики с заявленным товаром, позволяющие ей выполнять его функции и быть коммерчески взаимозаменяемой с ним (далее - аналогичный товар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 Если по результатам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сверки: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будет выявлено по основным параметрам товара наличие аналогичного товара, производимого на территории Российской Федерации и на территории государства - члена Евразийского экономического союза, ответственный департамент в течение 2 рабочих дней через ГИСП автоматически направляет заявку (без указания на идентификационные данные заявителя) организациям - производителям российского и евразийского товара (далее - производитель аналогичного товара) с запросом о производственной и технологической возможности произвести аналогичный товар (далее - запрос). Запрос направляется путем отправки сообщения на страницу личного кабинета ГИСП производителя аналогичного товара и по электронной почте;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не будет выявлено наличие аналогичного товара, то ответственный департамент в течение 5 рабочих дней со дня получения данной информации направляет в адрес заявителя, в том числе посредством ГИСП, разрешение.</a:t>
            </a: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80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Неприменение постановления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68" y="813967"/>
            <a:ext cx="6624736" cy="3679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Порядок выдачи разрешения на закупку иностранного товара: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Производитель аналогичного товара в течение 10 рабочих дней со дня получения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запроса посредством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ГИСП: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а) подтверждает производственную и технологическую возможности произвести аналогичный товар;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б) не подтверждает производственную и технологическую возможности произвести аналогичный товар.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по истечении установленного настоящим пунктом времени производитель аналогичного товара не представил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информацию,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считается, что производственная и технологическая возможности не подтверждены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6. Ответственный департамент в течение 5 рабочих дней со дня получения информации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направляет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адрес заявителя, в том числе посредством ГИСП, разрешение, если из полученной информации следует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неподтверждение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производственной и технологической возможностей произвести аналогичный товар, либо уведомление об отказе в выдаче разрешения (далее - уведомление) с указанием выявленного аналогичного товара, если из полученной информации следует подтверждение производственной и технологической возможностей произвести аналогичный товар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7. Разрешение действительно в течение 18 месяцев со дня его выдачи и распространяется только на одну закупку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документах закупки укажите характеристики товара, идентичные тем, которые представили в Минпромторг России для получения разрешения на закупку иностранного товара (п. 11 Постановления N 616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).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постановления при закупке работ (услуг)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915566"/>
            <a:ext cx="648072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распространяются также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товары, поставляемые заказчику при выполнении закупаемых работ, оказании закупаемых услуг, а также являющиеся предметом аренды и (или) лизинга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также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распространяются и на случаи осуществления закупки у единственного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поставщика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15.06.2020 N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24-05-07/51216).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заключении контракта с единственным поставщиком выписка из Реестра российской промышленной продукции или Реестра евразийской промышленной продукции представляется на этапе исполнения контракта (Письмо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24.07.2020 N ПГ-12-9638).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4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промышленной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218" y="1238730"/>
            <a:ext cx="6624736" cy="315317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Постановление Правительства РФ от 30.04.2020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№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616 «Об установлении запрета на допуск промышленных товаров, происходящих из иностранных государств, для целей осуществления закупок для государственных и муниципальных нужд, а также промышленных товаров, происходящих из иностранных государств, работ (услуг), выполняемых (оказываемых) иностранными лицами, для целей осуществления закупок для нужд обороны страны и безопасности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государства».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4176" y="91556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промышленной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88616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допуска устанавливается на иностранные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товары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закупаемого товара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ОКПД2 включен в Перечень к Постановлению N 616.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для нужд обороны страны и безопасности государства запрет установлен на все иностранные промышленные товары (в том числе товары из Перечня к Постановлению N 616), а также работы и услуги, выполняемые иностранными лицами с учетом исключений, предусмотренных в п. 3 Постановления N 616 (п. 2 данного Постановления).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случае запрет не распространяется на товары из ЕАЭС, а при закупках для нужд обороны страны и безопасности государства еще и на лиц из ЕАЭС (п. п. 1, 2 Постановления N 616).</a:t>
            </a:r>
          </a:p>
        </p:txBody>
      </p:sp>
    </p:spTree>
    <p:extLst>
      <p:ext uri="{BB962C8B-B14F-4D97-AF65-F5344CB8AC3E}">
        <p14:creationId xmlns:p14="http://schemas.microsoft.com/office/powerpoint/2010/main" val="42083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промышленной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ru-RU" sz="2200" b="1" dirty="0" smtClean="0">
              <a:solidFill>
                <a:prstClr val="whit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</a:t>
            </a: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188616"/>
            <a:ext cx="6480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установления запретов: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подтверждением производства продукции на территории Российской Федерации является наличие сведений о такой продукции в реестре промышленной продукции либо в едином реестре российской радиоэлектронной продукции.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подтверждением производства промышленной продукции на территории государства - члена Евразийского экономического союза является наличие сведений о такой продукции в евразийском реестре промышленной продукции.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подтверждением производства промышленной продукции на территориях отдельных районов Донецкой и Луганской областей Украины является наличие сведений о такой продукции в реестре промышленной продукции, произведенной на территориях отдельных районов Донецкой и Луганской областей Украины.</a:t>
            </a:r>
          </a:p>
        </p:txBody>
      </p:sp>
    </p:spTree>
    <p:extLst>
      <p:ext uri="{BB962C8B-B14F-4D97-AF65-F5344CB8AC3E}">
        <p14:creationId xmlns:p14="http://schemas.microsoft.com/office/powerpoint/2010/main" val="13296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промышленной продукции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15567"/>
            <a:ext cx="6624736" cy="367905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ru-RU" sz="22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б)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782216"/>
            <a:ext cx="648072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продукции, входящей в перечень: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17.12 Бумага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картон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22.11.1 Шины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покрышки и камеры резиновые новые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26.20.11 Компьютеры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портативные массой не более 10 кг, такие как ноутбуки, планшетные компьютеры, карманные компьютеры, в том числе совмещающие функции мобильного телефонного аппарата, электронные записные книжки и аналогичная компьютерная техника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28.30 Машины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оборудование для сельского и лесного хозяйства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29.10.2 Автомобили легковые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коды ОКПД2 из Перечня к Постановлению N 616 включают коды из Перечня N 1 к Постановлению N 102. Например, код 14.19.32.120 из Перечня N 1 к Постановлению N 102 относится к подклассу 14.1, включенному в Перечень к Постановлению N 616. По мнению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в такой ситуации надо руководствоваться Постановлением N 102, если и код, и наименование закупаемого товара соответствуют данным в Перечне к этому Постановлению. В противном случае требуется установить запрет по Постановлению N 616.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7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0" y="44451"/>
            <a:ext cx="6666954" cy="51435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продукции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18" y="939801"/>
            <a:ext cx="6624736" cy="3708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не объединять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рамках одной закупки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товары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включенные в Перечень к Постановлению N 616, и товары, отсутствующие в нем.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Указанное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правило не применяется при закупках по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гособоронзаказу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(п. 12 Постановления N 616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);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случае осуществления закупки радиоэлектронной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продукции, при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описании соответствующего товара нельзя приводить его характеристики, иную информацию, не предусмотренные позицией КТРУ (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пп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"а" п. 5 Правил, утвержденных Постановлением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Правительства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РФ от 08.02.2017 N 145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).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исключением случая если осуществления закупки товара, работы, услуги, в отношении которых в каталоге отсутствуют соответствующие позиции, заказчик осуществляет описание товара, работы, услуги в соответствии с требованиями статьи 33 Федерального закона.</a:t>
            </a:r>
          </a:p>
          <a:p>
            <a:pPr marL="0" indent="0" algn="just">
              <a:buNone/>
            </a:pP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0" y="44451"/>
            <a:ext cx="6666954" cy="463549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применить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закупке промышленной продукции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8650"/>
            <a:ext cx="6624736" cy="4318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указать, что для подтверждения соответствия товара установленному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запрету  участник закупки указывает (декларирует) в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составе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заявки на участие в закупке:</a:t>
            </a:r>
          </a:p>
          <a:p>
            <a:pPr marL="0" indent="0" algn="just">
              <a:buNone/>
            </a:pPr>
            <a:endParaRPr lang="ru-RU" sz="15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номера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реестровых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записей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из реестра российской промышленной продукции, единого реестра российской радиоэлектронной продукции (в случае закупки товаров, указанных в пунктах 22 - 27 и 29 перечня), из евразийского реестра промышленных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товаров,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также информацию о совокупном количестве баллов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за выполнение технологических операций (условий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это предусмотрено постановлением Правительства Российской Федерации от 17 июля 2015 г. N 719 либо  решением Совета Евразийской экономической комиссии от 23 ноября 2020 г. N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105</a:t>
            </a:r>
          </a:p>
          <a:p>
            <a:pPr marL="0" indent="0" algn="just">
              <a:buNone/>
            </a:pPr>
            <a:endParaRPr lang="ru-RU" sz="15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Если участник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указывает в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заявке совокупное количество баллов или отразит их количество, которое не соответствует требованиям Постановления N 719 (Решения Совета ЕЭК от 23.11.2020 N 105), считается, что его заявка содержит предложение о поставке иностранных товаров (п. 10 Постановления N 616).</a:t>
            </a:r>
          </a:p>
          <a:p>
            <a:pPr marL="0" indent="0" algn="just">
              <a:buNone/>
            </a:pPr>
            <a:endParaRPr lang="ru-RU" sz="15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Указанные сведения не представляется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осуществлении закупок промышленных товаров для нужд обороны страны и безопасности государства, попадающих под запрет,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исключением закупок промышленных товаров, предусмотренных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перечнем. В этом случае участник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закупки представляет заказчику в составе заявки на участие в закупке декларацию о происхождении товара.</a:t>
            </a:r>
          </a:p>
          <a:p>
            <a:pPr marL="0" indent="0" algn="just">
              <a:buNone/>
            </a:pPr>
            <a:endParaRPr lang="ru-RU" sz="15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5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350" y="44451"/>
            <a:ext cx="6666954" cy="51435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применить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закупке промышленной продукции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68" y="996950"/>
            <a:ext cx="6624736" cy="3625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4.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рассмотрении заявок отклоните заявки или отстраните от закупки участников, которые не подтвердили соответствие товара условиям запрета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 реестровых записях о товаре и совокупном количестве баллов включается 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контракт;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исполнении контракта поставщик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передаче товара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обязан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предоставить заказчику документы, подтверждающие страну происхождения товара, на основании которых осуществляется включение продукции в реестр российской промышленной продукции, единый реестр российской радиоэлектронной продукции или евразийский реестр промышленных товаров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документы 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приведены в Постановлениях N 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719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878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Решении Совета ЕЭК от 23.11.2020 N 105 (п. 10(3) Постановления N 616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);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 исполнении контракта не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допускается замена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товара, указанного в Перечне к Постановлению N 616, на товары из иностранного государства, кроме случая, если он из ЕАЭС (п. 13 Постановления N 616).</a:t>
            </a:r>
          </a:p>
          <a:p>
            <a:pPr marL="0" indent="0" algn="just">
              <a:buNone/>
            </a:pPr>
            <a:endParaRPr lang="ru-RU" sz="15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51104" cy="493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Неприменение постановления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868" y="813967"/>
            <a:ext cx="6624736" cy="3679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Постановление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616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 применяется в случаях если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(п.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Постановления </a:t>
            </a:r>
            <a:r>
              <a:rPr lang="ru-RU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616)</a:t>
            </a:r>
            <a:r>
              <a:rPr lang="ru-RU" sz="11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ru-RU" sz="1100" b="1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• отсутствует производство товара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территории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РФ.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Данный факт должен быть подтвержден: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◦ разрешением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закупку иностранного товара. Оно выдается через государственную информационную систему промышленности по правилам Порядка, утвержденного Приказом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Минпромторга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России от 29.05.2020 N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1755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◦ вами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самостоятельно, если товар отсутствует в указанном Перечне и закупка товара (работ, услуг) осуществляется для нужд обороны страны и безопасности государства. Форма, порядок такого подтверждения не установлены;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необходимо обеспечить взаимодействие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товаров с товарами, используемыми заказчиком, ввиду их несовместимости с товарами, имеющими другие товарные знаки (за исключением закупок товаров, указанных в пунктах 67 - 71 перечня);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• осуществляется закупка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одной единицы товара, стоимость которой не превышает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300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тыс. рублей, и закупки совокупности таких товаров, суммарная стоимость которых составляет менее 1 млн. рублей . При этом совокупностью следует считать товары, относящиеся к одному коду ОКПД 2. Если предметом одного контракта являются товары, относящиеся к разным кодам ОКПД 2, то нужно решить вопрос о применении запрета отдельно по каждому из них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.;</a:t>
            </a:r>
          </a:p>
          <a:p>
            <a:pPr marL="0" indent="0" algn="just">
              <a:buNone/>
            </a:pP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закупка органами безопасности;</a:t>
            </a:r>
          </a:p>
          <a:p>
            <a:pPr marL="0" indent="0" algn="just">
              <a:buNone/>
            </a:pP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закупка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товаров в целях оказания медицинской помощи в неотложной или экстренной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форме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либо вследствие аварии, обстоятельств непреодолимой силы, для предупреждения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(или) ликвидации чрезвычайной ситуации.</a:t>
            </a:r>
          </a:p>
          <a:p>
            <a:pPr marL="0" indent="0" algn="just">
              <a:buNone/>
            </a:pPr>
            <a:endParaRPr lang="ru-RU" sz="11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Дизайн-карандаш FE</Template>
  <TotalTime>1573</TotalTime>
  <Words>1490</Words>
  <Application>Microsoft Office PowerPoint</Application>
  <PresentationFormat>Экран (16:9)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Закупка промышленной продукции</vt:lpstr>
      <vt:lpstr>Закупка промышленной продукции</vt:lpstr>
      <vt:lpstr>Закупка промышленной продукции</vt:lpstr>
      <vt:lpstr>Закупка промышленной продукции</vt:lpstr>
      <vt:lpstr>  Как применить запрет при закупке промышленной продукции </vt:lpstr>
      <vt:lpstr>  Как применить запрет при закупке промышленной продукции </vt:lpstr>
      <vt:lpstr>  Как применить запрет при закупке промышленной продукции </vt:lpstr>
      <vt:lpstr>Неприменение постановления</vt:lpstr>
      <vt:lpstr>Неприменение постановления</vt:lpstr>
      <vt:lpstr>Неприменение постановления</vt:lpstr>
      <vt:lpstr>Применение постановления при закупке работ (услуг)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Магданов Ильнар Илдарович</dc:creator>
  <cp:lastModifiedBy>Чернов Дмитрий Андреевич</cp:lastModifiedBy>
  <cp:revision>132</cp:revision>
  <dcterms:created xsi:type="dcterms:W3CDTF">2020-07-02T12:15:55Z</dcterms:created>
  <dcterms:modified xsi:type="dcterms:W3CDTF">2022-05-12T13:07:55Z</dcterms:modified>
</cp:coreProperties>
</file>